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76" r:id="rId2"/>
  </p:sldMasterIdLst>
  <p:notesMasterIdLst>
    <p:notesMasterId r:id="rId3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82" r:id="rId15"/>
    <p:sldId id="283" r:id="rId16"/>
    <p:sldId id="270" r:id="rId17"/>
    <p:sldId id="271" r:id="rId18"/>
    <p:sldId id="272" r:id="rId19"/>
    <p:sldId id="284" r:id="rId20"/>
    <p:sldId id="296" r:id="rId21"/>
    <p:sldId id="297" r:id="rId22"/>
    <p:sldId id="286" r:id="rId23"/>
    <p:sldId id="287" r:id="rId24"/>
    <p:sldId id="288" r:id="rId25"/>
    <p:sldId id="289" r:id="rId26"/>
    <p:sldId id="290" r:id="rId27"/>
    <p:sldId id="295" r:id="rId28"/>
    <p:sldId id="298" r:id="rId29"/>
    <p:sldId id="299" r:id="rId30"/>
    <p:sldId id="300" r:id="rId31"/>
    <p:sldId id="273" r:id="rId32"/>
    <p:sldId id="274" r:id="rId33"/>
    <p:sldId id="302" r:id="rId34"/>
    <p:sldId id="277" r:id="rId35"/>
    <p:sldId id="301" r:id="rId36"/>
    <p:sldId id="293" r:id="rId37"/>
    <p:sldId id="281" r:id="rId3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08">
          <p15:clr>
            <a:srgbClr val="A4A3A4"/>
          </p15:clr>
        </p15:guide>
        <p15:guide id="2" orient="horz" pos="312">
          <p15:clr>
            <a:srgbClr val="A4A3A4"/>
          </p15:clr>
        </p15:guide>
        <p15:guide id="3" orient="horz" pos="504">
          <p15:clr>
            <a:srgbClr val="A4A3A4"/>
          </p15:clr>
        </p15:guide>
        <p15:guide id="4" orient="horz" pos="4128">
          <p15:clr>
            <a:srgbClr val="A4A3A4"/>
          </p15:clr>
        </p15:guide>
        <p15:guide id="5" pos="5652">
          <p15:clr>
            <a:srgbClr val="A4A3A4"/>
          </p15:clr>
        </p15:guide>
        <p15:guide id="6" orient="horz" pos="1224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ju4w0VePOn0sGbYinnAfzwLf7p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1904" y="176"/>
      </p:cViewPr>
      <p:guideLst>
        <p:guide pos="108"/>
        <p:guide orient="horz" pos="312"/>
        <p:guide orient="horz" pos="504"/>
        <p:guide orient="horz" pos="4128"/>
        <p:guide pos="5652"/>
        <p:guide orient="horz" pos="12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4" name="Google Shape;36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https://www.python.org/downloads/</a:t>
            </a:r>
            <a:endParaRPr/>
          </a:p>
        </p:txBody>
      </p:sp>
      <p:sp>
        <p:nvSpPr>
          <p:cNvPr id="372" name="Google Shape;37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https://www.jetbrains.com/pycharm-edu/</a:t>
            </a:r>
            <a:endParaRPr/>
          </a:p>
        </p:txBody>
      </p:sp>
      <p:sp>
        <p:nvSpPr>
          <p:cNvPr id="381" name="Google Shape;381;p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https://www.jetbrains.com/pycharm-edu/</a:t>
            </a:r>
            <a:endParaRPr/>
          </a:p>
        </p:txBody>
      </p:sp>
      <p:sp>
        <p:nvSpPr>
          <p:cNvPr id="381" name="Google Shape;381;p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911429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https://www.jetbrains.com/pycharm-edu/</a:t>
            </a:r>
            <a:endParaRPr/>
          </a:p>
        </p:txBody>
      </p:sp>
      <p:sp>
        <p:nvSpPr>
          <p:cNvPr id="381" name="Google Shape;381;p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740942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https://medium.com/dev-genius/data-cleaning-vs-data-wrangling-3577827e28a7</a:t>
            </a:r>
            <a:endParaRPr/>
          </a:p>
        </p:txBody>
      </p:sp>
      <p:sp>
        <p:nvSpPr>
          <p:cNvPr id="406" name="Google Shape;406;p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4" name="Google Shape;414;p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75669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76889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3" name="Google Shape;30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167812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28948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105007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613368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055922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143431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886059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152458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448864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39222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2" name="Google Shape;3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2" name="Google Shape;43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1" name="Google Shape;441;p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7" name="Google Shape;46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5119131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7" name="Google Shape;46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7" name="Google Shape;46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639277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7" name="Google Shape;46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175497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0" name="Google Shape;510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9" name="Google Shape;3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7" name="Google Shape;32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5" name="Google Shape;335;p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3" name="Google Shape;34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0" name="Google Shape;350;p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7" name="Google Shape;357;p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4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34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3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3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and Content">
  <p:cSld name="8_Title and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5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3" name="Google Shape;53;p45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" name="Google Shape;54;p45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5" name="Google Shape;55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and Content">
  <p:cSld name="9_Title and Conte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6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" name="Google Shape;58;p46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59" name="Google Shape;59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and Content">
  <p:cSld name="10_Title and Conte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7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2" name="Google Shape;62;p47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63" name="Google Shape;63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and Content">
  <p:cSld name="11_Title and Conte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8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6" name="Google Shape;66;p48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67" name="Google Shape;67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4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4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4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0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50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5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5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5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51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5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5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2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52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52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52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52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Google Shape;90;p5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5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5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5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5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5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5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5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5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" name="Google Shape;22;p35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" name="Google Shape;23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4" name="Google Shape;104;p5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5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Google Shape;106;p5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5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5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Google Shape;111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7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5" name="Google Shape;115;p57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Google Shape;117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and Content">
  <p:cSld name="12_Title and Conten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8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0" name="Google Shape;120;p58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21" name="Google Shape;121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and Content">
  <p:cSld name="13_Title and Conten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9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4" name="Google Shape;124;p59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25" name="Google Shape;125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and Content">
  <p:cSld name="14_Title and Conten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0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8" name="Google Shape;128;p60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29" name="Google Shape;129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and Content">
  <p:cSld name="15_Title and Conten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1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" name="Google Shape;132;p61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3" name="Google Shape;133;p6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and Content">
  <p:cSld name="16_Title and Conten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2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6" name="Google Shape;136;p62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7" name="Google Shape;137;p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>
  <p:cSld name="2_Title and Conten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9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6" name="Google Shape;146;p39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7" name="Google Shape;147;p39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8" name="Google Shape;148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3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1" name="Google Shape;151;p63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3" name="Google Shape;153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4" name="Google Shape;154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>
  <p:cSld name="2_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6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" name="Google Shape;26;p36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7" name="Google Shape;27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4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7" name="Google Shape;157;p64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8" name="Google Shape;158;p64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9" name="Google Shape;159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5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2" name="Google Shape;162;p65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3" name="Google Shape;163;p65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4" name="Google Shape;164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and Content">
  <p:cSld name="4_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6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7" name="Google Shape;167;p66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8" name="Google Shape;168;p66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9" name="Google Shape;169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and Content">
  <p:cSld name="5_Title and Content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7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2" name="Google Shape;172;p67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3" name="Google Shape;173;p67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4" name="Google Shape;174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and Content">
  <p:cSld name="6_Title and Content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8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7" name="Google Shape;177;p68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8" name="Google Shape;178;p68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9" name="Google Shape;179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and Content">
  <p:cSld name="7_Title and Conten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9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2" name="Google Shape;182;p69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3" name="Google Shape;183;p69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4" name="Google Shape;184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and Content">
  <p:cSld name="8_Title and Conten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0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7" name="Google Shape;187;p70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8" name="Google Shape;188;p70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9" name="Google Shape;189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and Content">
  <p:cSld name="9_Title and Conten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1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2" name="Google Shape;192;p71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71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4" name="Google Shape;194;p7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and Content">
  <p:cSld name="10_Title and Content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2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7" name="Google Shape;197;p72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8" name="Google Shape;198;p72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9" name="Google Shape;199;p7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and Content">
  <p:cSld name="11_Title and Content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73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2" name="Google Shape;202;p73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3" name="Google Shape;203;p73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4" name="Google Shape;204;p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3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7" name="Google Shape;207;p7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7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9" name="Google Shape;209;p7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0" name="Google Shape;210;p7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5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3" name="Google Shape;213;p75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4" name="Google Shape;214;p7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5" name="Google Shape;215;p7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6" name="Google Shape;216;p7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7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9" name="Google Shape;219;p7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0" name="Google Shape;220;p76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1" name="Google Shape;221;p7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2" name="Google Shape;222;p7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3" name="Google Shape;223;p7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77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6" name="Google Shape;226;p77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7" name="Google Shape;227;p77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8" name="Google Shape;228;p77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9" name="Google Shape;229;p77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0" name="Google Shape;230;p7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1" name="Google Shape;231;p7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2" name="Google Shape;232;p7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5" name="Google Shape;235;p7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6" name="Google Shape;236;p7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7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40" name="Google Shape;240;p79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1" name="Google Shape;241;p79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2" name="Google Shape;242;p7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3" name="Google Shape;243;p7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4" name="Google Shape;244;p7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8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47" name="Google Shape;247;p80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48" name="Google Shape;248;p80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9" name="Google Shape;249;p8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0" name="Google Shape;250;p8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1" name="Google Shape;251;p8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8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4" name="Google Shape;254;p81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5" name="Google Shape;255;p8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6" name="Google Shape;256;p8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7" name="Google Shape;257;p8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82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0" name="Google Shape;260;p82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1" name="Google Shape;261;p8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2" name="Google Shape;262;p8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3" name="Google Shape;263;p8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and Content">
  <p:cSld name="12_Title and Content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83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6" name="Google Shape;266;p83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7" name="Google Shape;267;p83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8" name="Google Shape;268;p8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0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" name="Google Shape;33;p40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4" name="Google Shape;34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and Content">
  <p:cSld name="13_Title and Content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84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1" name="Google Shape;271;p84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2" name="Google Shape;272;p84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3" name="Google Shape;273;p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and Content">
  <p:cSld name="14_Title and Content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85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6" name="Google Shape;276;p85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7" name="Google Shape;277;p85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8" name="Google Shape;278;p8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and Content">
  <p:cSld name="15_Title and Content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86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1" name="Google Shape;281;p86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2" name="Google Shape;282;p86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3" name="Google Shape;283;p8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and Content">
  <p:cSld name="16_Title and Content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87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6" name="Google Shape;286;p87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7" name="Google Shape;287;p87"/>
          <p:cNvSpPr txBox="1"/>
          <p:nvPr/>
        </p:nvSpPr>
        <p:spPr>
          <a:xfrm>
            <a:off x="7284244" y="6403884"/>
            <a:ext cx="32573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en-US" sz="600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&lt;#&gt;</a:t>
            </a:r>
            <a:endParaRPr sz="600" b="0" i="1" u="none" strike="noStrike" cap="none">
              <a:solidFill>
                <a:srgbClr val="A5A5A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8" name="Google Shape;288;p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and Content">
  <p:cSld name="4_Title and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1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Google Shape;37;p41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8" name="Google Shape;38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and Content">
  <p:cSld name="5_Title and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2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" name="Google Shape;41;p42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2" name="Google Shape;42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and Content">
  <p:cSld name="6_Title and Conte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3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" name="Google Shape;45;p43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6" name="Google Shape;4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and Content">
  <p:cSld name="7_Title and Conte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4"/>
          <p:cNvSpPr/>
          <p:nvPr/>
        </p:nvSpPr>
        <p:spPr>
          <a:xfrm>
            <a:off x="163996" y="1"/>
            <a:ext cx="88667" cy="1106904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" name="Google Shape;49;p44"/>
          <p:cNvCxnSpPr/>
          <p:nvPr/>
        </p:nvCxnSpPr>
        <p:spPr>
          <a:xfrm>
            <a:off x="171450" y="6641431"/>
            <a:ext cx="7354303" cy="0"/>
          </a:xfrm>
          <a:prstGeom prst="straightConnector1">
            <a:avLst/>
          </a:prstGeom>
          <a:noFill/>
          <a:ln w="9525" cap="flat" cmpd="sng">
            <a:solidFill>
              <a:srgbClr val="C28E0E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50" name="Google Shape;50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4964" y="6479812"/>
            <a:ext cx="1341620" cy="21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" name="Google Shape;140;p3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3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2" name="Google Shape;142;p3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3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  <p:sldLayoutId id="2147483702" r:id="rId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mailto:robert.kayl@purdueglobal.edu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"/>
          <p:cNvSpPr/>
          <p:nvPr/>
        </p:nvSpPr>
        <p:spPr>
          <a:xfrm>
            <a:off x="163996" y="458699"/>
            <a:ext cx="8820978" cy="4120212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1"/>
          <p:cNvSpPr/>
          <p:nvPr/>
        </p:nvSpPr>
        <p:spPr>
          <a:xfrm>
            <a:off x="163996" y="206538"/>
            <a:ext cx="8820978" cy="171450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"/>
          <p:cNvSpPr txBox="1">
            <a:spLocks noGrp="1"/>
          </p:cNvSpPr>
          <p:nvPr>
            <p:ph type="subTitle" idx="1"/>
          </p:nvPr>
        </p:nvSpPr>
        <p:spPr>
          <a:xfrm>
            <a:off x="89519" y="5784014"/>
            <a:ext cx="1982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6"/>
              <a:buFont typeface="Arial"/>
              <a:buNone/>
            </a:pPr>
            <a:r>
              <a:rPr lang="en-US" sz="825">
                <a:latin typeface="Arial"/>
                <a:ea typeface="Arial"/>
                <a:cs typeface="Arial"/>
                <a:sym typeface="Arial"/>
              </a:rPr>
              <a:t>UPDATED: JUNE 20, 2018</a:t>
            </a:r>
            <a:endParaRPr/>
          </a:p>
        </p:txBody>
      </p:sp>
      <p:pic>
        <p:nvPicPr>
          <p:cNvPr id="297" name="Google Shape;29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3996" y="4487470"/>
            <a:ext cx="8820978" cy="127073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"/>
          <p:cNvSpPr txBox="1"/>
          <p:nvPr/>
        </p:nvSpPr>
        <p:spPr>
          <a:xfrm>
            <a:off x="89518" y="4614561"/>
            <a:ext cx="78027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WELCOME</a:t>
            </a:r>
            <a:r>
              <a:rPr lang="en-US" sz="3200" b="0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rgbClr val="C28E0E"/>
                </a:solidFill>
                <a:latin typeface="Impact"/>
                <a:ea typeface="Impact"/>
                <a:cs typeface="Impact"/>
                <a:sym typeface="Impact"/>
              </a:rPr>
              <a:t>IN498 – Capstone in Analytics</a:t>
            </a:r>
            <a:endParaRPr sz="32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99" name="Google Shape;299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24851" y="6303364"/>
            <a:ext cx="2327815" cy="381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05392" y="2132524"/>
            <a:ext cx="4460384" cy="7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15"/>
          <p:cNvSpPr/>
          <p:nvPr/>
        </p:nvSpPr>
        <p:spPr>
          <a:xfrm>
            <a:off x="344385" y="4783666"/>
            <a:ext cx="4244548" cy="1684867"/>
          </a:xfrm>
          <a:prstGeom prst="rect">
            <a:avLst/>
          </a:prstGeom>
          <a:solidFill>
            <a:srgbClr val="0C0C0C">
              <a:alpha val="76862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15"/>
          <p:cNvSpPr/>
          <p:nvPr/>
        </p:nvSpPr>
        <p:spPr>
          <a:xfrm>
            <a:off x="344386" y="6392332"/>
            <a:ext cx="4244547" cy="16086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15"/>
          <p:cNvSpPr txBox="1"/>
          <p:nvPr/>
        </p:nvSpPr>
        <p:spPr>
          <a:xfrm>
            <a:off x="434088" y="5162550"/>
            <a:ext cx="3937500" cy="939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b="0" i="0" u="none" strike="noStrike" cap="none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Unit 2</a:t>
            </a:r>
            <a:endParaRPr sz="4000" b="0" i="0" u="none" strike="noStrike" cap="non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6"/>
          <p:cNvSpPr txBox="1"/>
          <p:nvPr/>
        </p:nvSpPr>
        <p:spPr>
          <a:xfrm>
            <a:off x="295540" y="297113"/>
            <a:ext cx="7779947" cy="703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Python Download</a:t>
            </a:r>
            <a:endParaRPr sz="36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75" name="Google Shape;375;p16"/>
          <p:cNvSpPr txBox="1"/>
          <p:nvPr/>
        </p:nvSpPr>
        <p:spPr>
          <a:xfrm>
            <a:off x="97166" y="1119883"/>
            <a:ext cx="8466000" cy="514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6" name="Google Shape;376;p16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16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78" name="Google Shape;378;p16" descr="Graphical user interface, websit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524617"/>
            <a:ext cx="9144000" cy="3808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92"/>
          <p:cNvSpPr txBox="1"/>
          <p:nvPr/>
        </p:nvSpPr>
        <p:spPr>
          <a:xfrm>
            <a:off x="295540" y="297113"/>
            <a:ext cx="7779947" cy="703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PyCharms EDU</a:t>
            </a:r>
            <a:endParaRPr sz="36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4" name="Google Shape;384;p92"/>
          <p:cNvSpPr txBox="1"/>
          <p:nvPr/>
        </p:nvSpPr>
        <p:spPr>
          <a:xfrm>
            <a:off x="97166" y="1119883"/>
            <a:ext cx="8466000" cy="514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p92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92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87" name="Google Shape;387;p92" descr="Graphical user interface, 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119883"/>
            <a:ext cx="9144000" cy="4697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92"/>
          <p:cNvSpPr txBox="1"/>
          <p:nvPr/>
        </p:nvSpPr>
        <p:spPr>
          <a:xfrm>
            <a:off x="295540" y="297113"/>
            <a:ext cx="7779947" cy="703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PyCharms EDU</a:t>
            </a:r>
            <a:endParaRPr sz="36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4" name="Google Shape;384;p92"/>
          <p:cNvSpPr txBox="1"/>
          <p:nvPr/>
        </p:nvSpPr>
        <p:spPr>
          <a:xfrm>
            <a:off x="97166" y="1119883"/>
            <a:ext cx="8466000" cy="514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p92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92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06DD591-3184-F23D-40F4-FEF4517547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66" y="1343453"/>
            <a:ext cx="7772400" cy="2256194"/>
          </a:xfrm>
          <a:prstGeom prst="rect">
            <a:avLst/>
          </a:prstGeom>
        </p:spPr>
      </p:pic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0BCFDFA-8C97-905C-18E6-FA63227BB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966" y="3835619"/>
            <a:ext cx="7772400" cy="219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54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92"/>
          <p:cNvSpPr txBox="1"/>
          <p:nvPr/>
        </p:nvSpPr>
        <p:spPr>
          <a:xfrm>
            <a:off x="295540" y="297113"/>
            <a:ext cx="7779947" cy="703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PyCharms EDU</a:t>
            </a:r>
            <a:endParaRPr sz="36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4" name="Google Shape;384;p92"/>
          <p:cNvSpPr txBox="1"/>
          <p:nvPr/>
        </p:nvSpPr>
        <p:spPr>
          <a:xfrm>
            <a:off x="97166" y="1119883"/>
            <a:ext cx="8466000" cy="514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p92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92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E2149D38-5F44-6B5A-E8A7-A73BB1A500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950" y="2208577"/>
            <a:ext cx="68961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1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94"/>
          <p:cNvSpPr txBox="1"/>
          <p:nvPr/>
        </p:nvSpPr>
        <p:spPr>
          <a:xfrm>
            <a:off x="295541" y="293208"/>
            <a:ext cx="7976100" cy="703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Data Cleaning versus Data Munging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36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409" name="Google Shape;409;p94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94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11" name="Google Shape;411;p94" descr="Graphical user interface, text, application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5540" y="1751068"/>
            <a:ext cx="8596211" cy="3178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95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Original CSV</a:t>
            </a: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17" name="Google Shape;417;p95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8" name="Google Shape;418;p95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95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20" name="Google Shape;420;p95" descr="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2250" y="1246506"/>
            <a:ext cx="8699500" cy="5611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Cleaned and Munged CSV</a:t>
            </a: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29" name="Google Shape;429;p18" descr="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814366"/>
            <a:ext cx="9144000" cy="2716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Code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7CF79ED2-4ADB-82B4-3E05-1B509C45E7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8200" y="1606550"/>
            <a:ext cx="49276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80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Code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C550DDE-C827-6083-73AC-5781C32B7D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2026" y="1091366"/>
            <a:ext cx="6239948" cy="526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21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0"/>
          <p:cNvSpPr txBox="1"/>
          <p:nvPr/>
        </p:nvSpPr>
        <p:spPr>
          <a:xfrm>
            <a:off x="337744" y="611724"/>
            <a:ext cx="6377123" cy="727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Overview </a:t>
            </a:r>
            <a:r>
              <a:rPr lang="en-US" sz="3000" b="0" i="0" u="none" strike="noStrike" cap="none">
                <a:solidFill>
                  <a:srgbClr val="C28E0E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30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06" name="Google Shape;306;p10"/>
          <p:cNvSpPr txBox="1"/>
          <p:nvPr/>
        </p:nvSpPr>
        <p:spPr>
          <a:xfrm>
            <a:off x="260312" y="1253448"/>
            <a:ext cx="8623376" cy="5135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" name="Google Shape;30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14560" y="553261"/>
            <a:ext cx="5450374" cy="5403988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0"/>
          <p:cNvSpPr txBox="1"/>
          <p:nvPr/>
        </p:nvSpPr>
        <p:spPr>
          <a:xfrm>
            <a:off x="97178" y="6388550"/>
            <a:ext cx="37959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9" name="Google Shape;309;p10" descr="Graphical user interface, text, application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339226"/>
            <a:ext cx="9144000" cy="4957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Code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D5BCF08-EAC8-F0FC-40CE-AFF34F917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493" y="962066"/>
            <a:ext cx="6925345" cy="530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914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Code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26CAF5B-D89F-471B-3A30-1B89255D9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750" y="2165350"/>
            <a:ext cx="60325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302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Code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0BD53F3A-56F7-0667-92F9-8E60E2734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3444" y="1765300"/>
            <a:ext cx="48514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454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Excel</a:t>
            </a: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609D2BC-F354-7F30-4EE2-339D2A6BFA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744" y="2121274"/>
            <a:ext cx="51435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888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Excel</a:t>
            </a: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30E23E71-0F0C-C8AA-BA17-265EF2F22C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94" y="1176687"/>
            <a:ext cx="7289800" cy="486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488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Excel</a:t>
            </a: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A7A510A7-67C6-D58D-7B53-41B09E0F8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982" y="1246506"/>
            <a:ext cx="7086600" cy="473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470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Excel</a:t>
            </a: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4A646799-A752-D01C-187C-0DB6473DD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553" y="1193062"/>
            <a:ext cx="7264400" cy="477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33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Excel</a:t>
            </a: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A9D15C1C-AF2A-792F-AB74-42A1899362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150" y="1061492"/>
            <a:ext cx="7251700" cy="525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581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Excel</a:t>
            </a: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FA19B73D-EB78-703B-FB3A-D1F6B5B041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" y="2381250"/>
            <a:ext cx="75438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941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8"/>
          <p:cNvSpPr txBox="1"/>
          <p:nvPr/>
        </p:nvSpPr>
        <p:spPr>
          <a:xfrm>
            <a:off x="337744" y="126609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Excel</a:t>
            </a:r>
            <a:r>
              <a:rPr lang="en-US" sz="40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to Convert</a:t>
            </a:r>
            <a:endParaRPr sz="4000" b="0" i="0" u="none" strike="noStrike" cap="none" dirty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 dirty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 dirty="0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6" name="Google Shape;426;p18"/>
          <p:cNvSpPr txBox="1"/>
          <p:nvPr/>
        </p:nvSpPr>
        <p:spPr>
          <a:xfrm>
            <a:off x="97166" y="1246506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8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A81331E7-D59F-0178-9C08-FF41EFD4D1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6170" y="2036856"/>
            <a:ext cx="29464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921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"/>
          <p:cNvSpPr txBox="1"/>
          <p:nvPr/>
        </p:nvSpPr>
        <p:spPr>
          <a:xfrm>
            <a:off x="335024" y="469443"/>
            <a:ext cx="63771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Unit 2</a:t>
            </a:r>
            <a:endParaRPr sz="3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</a:b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15" name="Google Shape;315;p3"/>
          <p:cNvSpPr txBox="1"/>
          <p:nvPr/>
        </p:nvSpPr>
        <p:spPr>
          <a:xfrm>
            <a:off x="335024" y="1478280"/>
            <a:ext cx="8641591" cy="4811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Be sure to review Unit 2 in Brightspace for more details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Reading</a:t>
            </a:r>
            <a:endParaRPr sz="1600" b="0" i="1" u="none" strike="noStrike" cap="non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	-- See next slide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1" u="none" strike="noStrike" cap="non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Discussion Question (20 points)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	-- See following slides.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Assignment (60 points)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	-- </a:t>
            </a:r>
            <a:r>
              <a:rPr lang="en-US" sz="16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See following slides.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Seminar (20 points)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	-- Option 1: Attend each week.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	-- Option 2: </a:t>
            </a:r>
            <a:r>
              <a:rPr lang="en-US" sz="1600" b="0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Reflective Assignment.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3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9"/>
          <p:cNvSpPr txBox="1"/>
          <p:nvPr/>
        </p:nvSpPr>
        <p:spPr>
          <a:xfrm>
            <a:off x="444424" y="209406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Student Files</a:t>
            </a:r>
            <a:endParaRPr sz="3600" b="1" i="0" u="none" strike="noStrike" cap="non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35" name="Google Shape;435;p19"/>
          <p:cNvSpPr txBox="1"/>
          <p:nvPr/>
        </p:nvSpPr>
        <p:spPr>
          <a:xfrm>
            <a:off x="97166" y="1196940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6" name="Google Shape;436;p19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19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38" name="Google Shape;438;p19" descr="A picture containing timelin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4960" y="1196940"/>
            <a:ext cx="5161280" cy="5451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96"/>
          <p:cNvSpPr txBox="1"/>
          <p:nvPr/>
        </p:nvSpPr>
        <p:spPr>
          <a:xfrm>
            <a:off x="444424" y="209406"/>
            <a:ext cx="6377100" cy="81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Student Files</a:t>
            </a:r>
            <a:endParaRPr sz="3600" b="1" i="0" u="none" strike="noStrike" cap="non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44" name="Google Shape;444;p96"/>
          <p:cNvSpPr txBox="1"/>
          <p:nvPr/>
        </p:nvSpPr>
        <p:spPr>
          <a:xfrm>
            <a:off x="97166" y="1196940"/>
            <a:ext cx="8466000" cy="5072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5" name="Google Shape;445;p96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96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47" name="Google Shape;447;p96" descr="Tex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7490" y="1316324"/>
            <a:ext cx="5594350" cy="5072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1"/>
          <p:cNvSpPr txBox="1"/>
          <p:nvPr/>
        </p:nvSpPr>
        <p:spPr>
          <a:xfrm>
            <a:off x="541080" y="240934"/>
            <a:ext cx="8232606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C28E0E"/>
                </a:solidFill>
                <a:latin typeface="Arial"/>
                <a:ea typeface="Arial"/>
                <a:cs typeface="Arial"/>
                <a:sym typeface="Arial"/>
              </a:rPr>
              <a:t>Merged CSV</a:t>
            </a:r>
            <a:endParaRPr sz="4000" b="1" i="0" u="none" strike="noStrike" cap="none">
              <a:solidFill>
                <a:srgbClr val="C28E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1"/>
          <p:cNvSpPr txBox="1"/>
          <p:nvPr/>
        </p:nvSpPr>
        <p:spPr>
          <a:xfrm>
            <a:off x="510990" y="5338925"/>
            <a:ext cx="8466000" cy="4886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1" name="Google Shape;471;p21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21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3" name="Google Shape;473;p21"/>
          <p:cNvSpPr/>
          <p:nvPr/>
        </p:nvSpPr>
        <p:spPr>
          <a:xfrm>
            <a:off x="541080" y="1774038"/>
            <a:ext cx="634701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1"/>
          <p:cNvSpPr/>
          <p:nvPr/>
        </p:nvSpPr>
        <p:spPr>
          <a:xfrm>
            <a:off x="370314" y="1263513"/>
            <a:ext cx="8403372" cy="3631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AA237-CC6F-AE5B-7EE1-9DCF1B1B71A9}"/>
              </a:ext>
            </a:extLst>
          </p:cNvPr>
          <p:cNvSpPr txBox="1"/>
          <p:nvPr/>
        </p:nvSpPr>
        <p:spPr>
          <a:xfrm>
            <a:off x="541080" y="1428452"/>
            <a:ext cx="7993320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Windows:</a:t>
            </a:r>
          </a:p>
          <a:p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Put all CSV files into one folder.</a:t>
            </a:r>
          </a:p>
          <a:p>
            <a:pPr marL="342900" indent="-342900">
              <a:buAutoNum type="arabicPeriod"/>
            </a:pPr>
            <a:r>
              <a:rPr lang="en-US" sz="2000" dirty="0"/>
              <a:t>Open the command prompt (cmd)and change to the folder directory.</a:t>
            </a:r>
          </a:p>
          <a:p>
            <a:pPr marL="342900" indent="-342900">
              <a:buAutoNum type="arabicPeriod"/>
            </a:pPr>
            <a:r>
              <a:rPr lang="en-US" sz="2000" dirty="0"/>
              <a:t>Type copy *.csv merged.csv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r>
              <a:rPr lang="en-US" sz="2000" dirty="0"/>
              <a:t>MAC/Linux:</a:t>
            </a:r>
          </a:p>
          <a:p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Put all CSV files into one folder.</a:t>
            </a:r>
          </a:p>
          <a:p>
            <a:pPr marL="342900" indent="-342900">
              <a:buAutoNum type="arabicPeriod"/>
            </a:pPr>
            <a:r>
              <a:rPr lang="en-US" sz="2000" dirty="0"/>
              <a:t>Open a terminal and change to the folder directory.</a:t>
            </a:r>
          </a:p>
          <a:p>
            <a:pPr marL="342900" indent="-342900">
              <a:buAutoNum type="arabicPeriod"/>
            </a:pPr>
            <a:r>
              <a:rPr lang="en-US" sz="2000" dirty="0"/>
              <a:t>Cat *.csv &gt; merged.csv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837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1"/>
          <p:cNvSpPr txBox="1"/>
          <p:nvPr/>
        </p:nvSpPr>
        <p:spPr>
          <a:xfrm>
            <a:off x="541080" y="240934"/>
            <a:ext cx="8232606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C28E0E"/>
                </a:solidFill>
                <a:latin typeface="Arial"/>
                <a:ea typeface="Arial"/>
                <a:cs typeface="Arial"/>
                <a:sym typeface="Arial"/>
              </a:rPr>
              <a:t>Merged CSV</a:t>
            </a:r>
            <a:endParaRPr sz="4000" b="1" i="0" u="none" strike="noStrike" cap="none">
              <a:solidFill>
                <a:srgbClr val="C28E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1"/>
          <p:cNvSpPr txBox="1"/>
          <p:nvPr/>
        </p:nvSpPr>
        <p:spPr>
          <a:xfrm>
            <a:off x="510990" y="5338925"/>
            <a:ext cx="8466000" cy="4886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1" name="Google Shape;471;p21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21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3" name="Google Shape;473;p21"/>
          <p:cNvSpPr/>
          <p:nvPr/>
        </p:nvSpPr>
        <p:spPr>
          <a:xfrm>
            <a:off x="541080" y="1774038"/>
            <a:ext cx="634701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1"/>
          <p:cNvSpPr/>
          <p:nvPr/>
        </p:nvSpPr>
        <p:spPr>
          <a:xfrm>
            <a:off x="370314" y="1263513"/>
            <a:ext cx="8403372" cy="3631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5" name="Google Shape;475;p21" descr="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698450"/>
            <a:ext cx="9144000" cy="3320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1"/>
          <p:cNvSpPr txBox="1"/>
          <p:nvPr/>
        </p:nvSpPr>
        <p:spPr>
          <a:xfrm>
            <a:off x="541080" y="240934"/>
            <a:ext cx="8232606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rgbClr val="C28E0E"/>
                </a:solidFill>
              </a:rPr>
              <a:t>Final Exploratory File</a:t>
            </a:r>
            <a:endParaRPr sz="4000" b="1" i="0" u="none" strike="noStrike" cap="none" dirty="0">
              <a:solidFill>
                <a:srgbClr val="C28E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1"/>
          <p:cNvSpPr txBox="1"/>
          <p:nvPr/>
        </p:nvSpPr>
        <p:spPr>
          <a:xfrm>
            <a:off x="510990" y="5338925"/>
            <a:ext cx="8466000" cy="4886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1" name="Google Shape;471;p21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21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3" name="Google Shape;473;p21"/>
          <p:cNvSpPr/>
          <p:nvPr/>
        </p:nvSpPr>
        <p:spPr>
          <a:xfrm>
            <a:off x="541080" y="1774038"/>
            <a:ext cx="634701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1"/>
          <p:cNvSpPr/>
          <p:nvPr/>
        </p:nvSpPr>
        <p:spPr>
          <a:xfrm>
            <a:off x="370314" y="1263513"/>
            <a:ext cx="8403372" cy="3631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 descr="Table&#10;&#10;Description automatically generated with low confidence">
            <a:extLst>
              <a:ext uri="{FF2B5EF4-FFF2-40B4-BE49-F238E27FC236}">
                <a16:creationId xmlns:a16="http://schemas.microsoft.com/office/drawing/2014/main" id="{1135ACDB-C71E-15D3-025D-32B969E22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871" y="1110127"/>
            <a:ext cx="4928373" cy="495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67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1"/>
          <p:cNvSpPr txBox="1"/>
          <p:nvPr/>
        </p:nvSpPr>
        <p:spPr>
          <a:xfrm>
            <a:off x="541080" y="240934"/>
            <a:ext cx="8232606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C28E0E"/>
                </a:solidFill>
                <a:latin typeface="Arial"/>
                <a:ea typeface="Arial"/>
                <a:cs typeface="Arial"/>
                <a:sym typeface="Arial"/>
              </a:rPr>
              <a:t>Code and Results Submissions</a:t>
            </a:r>
            <a:endParaRPr sz="4000" b="1" i="0" u="none" strike="noStrike" cap="none" dirty="0">
              <a:solidFill>
                <a:srgbClr val="C28E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1"/>
          <p:cNvSpPr txBox="1"/>
          <p:nvPr/>
        </p:nvSpPr>
        <p:spPr>
          <a:xfrm>
            <a:off x="510990" y="5338925"/>
            <a:ext cx="8466000" cy="4886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1" name="Google Shape;471;p21"/>
          <p:cNvPicPr preferRelativeResize="0"/>
          <p:nvPr/>
        </p:nvPicPr>
        <p:blipFill rotWithShape="1">
          <a:blip r:embed="rId3">
            <a:alphaModFix/>
          </a:blip>
          <a:srcRect l="40150" t="3119" r="19599"/>
          <a:stretch/>
        </p:blipFill>
        <p:spPr>
          <a:xfrm>
            <a:off x="5932570" y="6269172"/>
            <a:ext cx="3289954" cy="119384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21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3" name="Google Shape;473;p21"/>
          <p:cNvSpPr/>
          <p:nvPr/>
        </p:nvSpPr>
        <p:spPr>
          <a:xfrm>
            <a:off x="541080" y="1774038"/>
            <a:ext cx="6347010" cy="3970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1"/>
          <p:cNvSpPr/>
          <p:nvPr/>
        </p:nvSpPr>
        <p:spPr>
          <a:xfrm>
            <a:off x="370314" y="1263513"/>
            <a:ext cx="8403372" cy="3631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470;p21">
            <a:extLst>
              <a:ext uri="{FF2B5EF4-FFF2-40B4-BE49-F238E27FC236}">
                <a16:creationId xmlns:a16="http://schemas.microsoft.com/office/drawing/2014/main" id="{6A103E66-8745-C2F1-15C5-09164A3510F0}"/>
              </a:ext>
            </a:extLst>
          </p:cNvPr>
          <p:cNvSpPr txBox="1"/>
          <p:nvPr/>
        </p:nvSpPr>
        <p:spPr>
          <a:xfrm>
            <a:off x="370314" y="1382865"/>
            <a:ext cx="8466000" cy="4886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Please submit the code files and the results for all assignments in the course. I need both for grading.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7093FC6-913C-12BA-93CA-478778C25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4488" y="3382115"/>
            <a:ext cx="49530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32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28E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32"/>
          <p:cNvSpPr txBox="1"/>
          <p:nvPr/>
        </p:nvSpPr>
        <p:spPr>
          <a:xfrm>
            <a:off x="337743" y="2547805"/>
            <a:ext cx="82899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THANK YOU</a:t>
            </a: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14" name="Google Shape;514;p32"/>
          <p:cNvSpPr txBox="1"/>
          <p:nvPr/>
        </p:nvSpPr>
        <p:spPr>
          <a:xfrm>
            <a:off x="265033" y="3149571"/>
            <a:ext cx="84894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 for viewing the IN498 Unit 2 presentation. Please contact your instructor at </a:t>
            </a:r>
            <a:r>
              <a:rPr lang="en-US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robert.kayl@purdueglobal.edu</a:t>
            </a: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with any questions. 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"/>
          <p:cNvSpPr txBox="1"/>
          <p:nvPr/>
        </p:nvSpPr>
        <p:spPr>
          <a:xfrm>
            <a:off x="335024" y="469443"/>
            <a:ext cx="63771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Reading</a:t>
            </a:r>
            <a:endParaRPr sz="3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</a:b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22" name="Google Shape;322;p4"/>
          <p:cNvSpPr txBox="1"/>
          <p:nvPr/>
        </p:nvSpPr>
        <p:spPr>
          <a:xfrm>
            <a:off x="335024" y="1068512"/>
            <a:ext cx="8641591" cy="5221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4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4" name="Google Shape;324;p4" descr="Graphical user interface, text, application, emai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37894"/>
            <a:ext cx="9144000" cy="4182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"/>
          <p:cNvSpPr txBox="1"/>
          <p:nvPr/>
        </p:nvSpPr>
        <p:spPr>
          <a:xfrm>
            <a:off x="335024" y="469443"/>
            <a:ext cx="63771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Discussion</a:t>
            </a:r>
            <a:endParaRPr sz="3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</a:b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0" name="Google Shape;330;p5"/>
          <p:cNvSpPr txBox="1"/>
          <p:nvPr/>
        </p:nvSpPr>
        <p:spPr>
          <a:xfrm>
            <a:off x="335024" y="1068512"/>
            <a:ext cx="8641591" cy="5221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5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2" name="Google Shape;332;p5" descr="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900" y="1068512"/>
            <a:ext cx="6811347" cy="5789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88"/>
          <p:cNvSpPr txBox="1"/>
          <p:nvPr/>
        </p:nvSpPr>
        <p:spPr>
          <a:xfrm>
            <a:off x="335024" y="469443"/>
            <a:ext cx="63771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Discussion</a:t>
            </a:r>
            <a:endParaRPr sz="3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</a:b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8" name="Google Shape;338;p88"/>
          <p:cNvSpPr txBox="1"/>
          <p:nvPr/>
        </p:nvSpPr>
        <p:spPr>
          <a:xfrm>
            <a:off x="335024" y="1068512"/>
            <a:ext cx="8641591" cy="5221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88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0" name="Google Shape;340;p88" descr="Text, let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844705"/>
            <a:ext cx="9144000" cy="3168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9"/>
          <p:cNvSpPr txBox="1"/>
          <p:nvPr/>
        </p:nvSpPr>
        <p:spPr>
          <a:xfrm>
            <a:off x="335024" y="454203"/>
            <a:ext cx="63771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Assignment</a:t>
            </a:r>
            <a:endParaRPr sz="3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</a:b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46" name="Google Shape;346;p9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7" name="Google Shape;347;p9" descr="Text, application, let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72055"/>
            <a:ext cx="7810246" cy="5785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89"/>
          <p:cNvSpPr txBox="1"/>
          <p:nvPr/>
        </p:nvSpPr>
        <p:spPr>
          <a:xfrm>
            <a:off x="335024" y="454203"/>
            <a:ext cx="63771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Assignment</a:t>
            </a:r>
            <a:endParaRPr sz="3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</a:b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53" name="Google Shape;353;p89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4" name="Google Shape;354;p89" descr="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255275"/>
            <a:ext cx="8076197" cy="5460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90"/>
          <p:cNvSpPr txBox="1"/>
          <p:nvPr/>
        </p:nvSpPr>
        <p:spPr>
          <a:xfrm>
            <a:off x="335024" y="454203"/>
            <a:ext cx="6377100" cy="7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Assignment</a:t>
            </a:r>
            <a:endParaRPr sz="3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br>
              <a:rPr lang="en-US"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</a:br>
            <a:endParaRPr sz="1500" b="0" i="0" u="none" strike="noStrike" cap="none">
              <a:solidFill>
                <a:srgbClr val="C28E0E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60" name="Google Shape;360;p90"/>
          <p:cNvSpPr txBox="1"/>
          <p:nvPr/>
        </p:nvSpPr>
        <p:spPr>
          <a:xfrm>
            <a:off x="97166" y="6388557"/>
            <a:ext cx="29193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</a:pPr>
            <a:r>
              <a:rPr lang="en-US" sz="675" b="0" i="1" u="none" strike="noStrike" cap="non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Purdue University Global |Foundations of Purdue Global Culture</a:t>
            </a:r>
            <a:endParaRPr sz="675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1" u="none" strike="noStrike" cap="none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1" name="Google Shape;361;p90" descr="Text, let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81703"/>
            <a:ext cx="9144000" cy="5522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651</Words>
  <Application>Microsoft Macintosh PowerPoint</Application>
  <PresentationFormat>On-screen Show (4:3)</PresentationFormat>
  <Paragraphs>280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Impact</vt:lpstr>
      <vt:lpstr>Times New Roman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Kayl</dc:creator>
  <cp:lastModifiedBy>Robert Kayl</cp:lastModifiedBy>
  <cp:revision>7</cp:revision>
  <dcterms:modified xsi:type="dcterms:W3CDTF">2022-10-26T00:09:27Z</dcterms:modified>
</cp:coreProperties>
</file>